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60" r:id="rId5"/>
    <p:sldId id="262" r:id="rId6"/>
    <p:sldId id="263" r:id="rId7"/>
    <p:sldId id="274" r:id="rId8"/>
    <p:sldId id="259" r:id="rId9"/>
    <p:sldId id="258" r:id="rId10"/>
    <p:sldId id="265" r:id="rId11"/>
    <p:sldId id="266" r:id="rId12"/>
    <p:sldId id="267" r:id="rId13"/>
    <p:sldId id="268" r:id="rId14"/>
    <p:sldId id="271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D01"/>
    <a:srgbClr val="FBC1FB"/>
    <a:srgbClr val="F369D9"/>
    <a:srgbClr val="C10FB4"/>
    <a:srgbClr val="15A2B1"/>
    <a:srgbClr val="3C07BF"/>
    <a:srgbClr val="C5003D"/>
    <a:srgbClr val="595959"/>
    <a:srgbClr val="EE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16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26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04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63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10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88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14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02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90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3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1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E004-C862-4BD8-9785-45B5831CD34A}" type="datetimeFigureOut">
              <a:rPr lang="ko-KR" altLang="en-US" smtClean="0"/>
              <a:t>2018-07-01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FCE6-751C-448E-B177-95AC380A8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89" y="3842179"/>
            <a:ext cx="852422" cy="85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오버워치 로고.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51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8530" y="2063918"/>
            <a:ext cx="5366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오버워치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 팬 페스티벌 참가 제안서</a:t>
            </a:r>
            <a:endParaRPr lang="en-US" altLang="ko-KR" b="1" dirty="0" smtClean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  <a:p>
            <a:pPr algn="ctr"/>
            <a:endParaRPr lang="en-US" altLang="ko-KR" b="1" dirty="0" smtClean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Proposal by</a:t>
            </a:r>
            <a:endParaRPr lang="en-US" altLang="ko-KR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/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/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/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/>
                </a:solidFill>
              </a:rPr>
              <a:t>Reserved</a:t>
            </a:r>
            <a:endParaRPr lang="en-US" altLang="ko-K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루시우.png에 대한 이미지 검색결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11710"/>
            <a:ext cx="1632920" cy="271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직사각형 35"/>
          <p:cNvSpPr/>
          <p:nvPr/>
        </p:nvSpPr>
        <p:spPr>
          <a:xfrm>
            <a:off x="6734621" y="1995685"/>
            <a:ext cx="2409379" cy="30209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Picture 2" descr="C:\Users\Home\Desktop\전체샷 5종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4" r="35319" b="50000"/>
          <a:stretch/>
        </p:blipFill>
        <p:spPr bwMode="auto">
          <a:xfrm>
            <a:off x="5250890" y="3061675"/>
            <a:ext cx="1346558" cy="19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209470" y="2742731"/>
            <a:ext cx="1429398" cy="21762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436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347775"/>
            <a:ext cx="36724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Tailor Made Perfume</a:t>
            </a:r>
            <a:endParaRPr lang="ko-KR" altLang="en-US" sz="1600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5897" y="371803"/>
            <a:ext cx="30099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7278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OVERWATCH Fan Festival</a:t>
            </a:r>
            <a:endParaRPr lang="ko-KR" altLang="en-US" sz="1600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2621" y="945231"/>
            <a:ext cx="67186" cy="332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360783" y="926846"/>
            <a:ext cx="5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Rix서울역 Medium" pitchFamily="2" charset="-127"/>
                <a:ea typeface="Rix서울역 Medium" pitchFamily="2" charset="-127"/>
              </a:rPr>
              <a:t>루시우</a:t>
            </a:r>
            <a:endParaRPr lang="ko-KR" altLang="en-US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214" y="1419622"/>
            <a:ext cx="565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빠르고 신나는 그의 비트처럼 상쾌한 열대 과일과 바다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그리고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민트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향기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남녀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구분없이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누구나 기분을 전환할 수 있는 달콤하지만 시원한 향기를 가볍게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4693683" y="2808437"/>
            <a:ext cx="2448272" cy="2110579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5096171" y="4215489"/>
            <a:ext cx="164214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5508104" y="3511963"/>
            <a:ext cx="818857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직사각형 46"/>
          <p:cNvSpPr/>
          <p:nvPr/>
        </p:nvSpPr>
        <p:spPr>
          <a:xfrm>
            <a:off x="406410" y="2319265"/>
            <a:ext cx="67186" cy="2271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8" name="TextBox 47"/>
          <p:cNvSpPr txBox="1"/>
          <p:nvPr/>
        </p:nvSpPr>
        <p:spPr>
          <a:xfrm>
            <a:off x="473596" y="2302032"/>
            <a:ext cx="5651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Rix서울역 Medium" pitchFamily="2" charset="-127"/>
                <a:ea typeface="Rix서울역 Medium" pitchFamily="2" charset="-127"/>
              </a:rPr>
              <a:t>노트구성 </a:t>
            </a:r>
            <a:r>
              <a:rPr lang="en-US" altLang="ko-KR" sz="1050" dirty="0" smtClean="0">
                <a:latin typeface="Rix서울역 Medium" pitchFamily="2" charset="-127"/>
                <a:ea typeface="Rix서울역 Medium" pitchFamily="2" charset="-127"/>
              </a:rPr>
              <a:t>(Scent Layer)</a:t>
            </a:r>
            <a:endParaRPr lang="ko-KR" altLang="en-US" sz="1050" dirty="0"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0" y="3512133"/>
            <a:ext cx="550810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0" y="4215489"/>
            <a:ext cx="5096171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직사각형 54"/>
          <p:cNvSpPr/>
          <p:nvPr/>
        </p:nvSpPr>
        <p:spPr>
          <a:xfrm>
            <a:off x="0" y="2742731"/>
            <a:ext cx="3923928" cy="24007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25902" y="2908463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Top _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파인애플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베르가못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민트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이국적이고</a:t>
            </a:r>
            <a:r>
              <a:rPr lang="en-US" altLang="ko-KR" sz="7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상쾌함을 부여하는 </a:t>
            </a:r>
            <a:r>
              <a:rPr lang="ko-KR" altLang="en-US" sz="700" dirty="0" err="1" smtClean="0">
                <a:latin typeface="Rix서울역 Medium" pitchFamily="2" charset="-127"/>
                <a:ea typeface="Rix서울역 Medium" pitchFamily="2" charset="-127"/>
              </a:rPr>
              <a:t>프루티노트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25902" y="3651747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Mid _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망고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달콤함과 </a:t>
            </a:r>
            <a:r>
              <a:rPr lang="ko-KR" altLang="en-US" sz="700" dirty="0" err="1" smtClean="0">
                <a:latin typeface="Rix서울역 Medium" pitchFamily="2" charset="-127"/>
                <a:ea typeface="Rix서울역 Medium" pitchFamily="2" charset="-127"/>
              </a:rPr>
              <a:t>개구진듯한</a:t>
            </a:r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 느낌을 부여하는 센트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25902" y="4395032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Base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워터리노</a:t>
            </a:r>
            <a:r>
              <a:rPr lang="ko-KR" altLang="en-US" sz="1000" dirty="0" err="1">
                <a:latin typeface="Rix서울역 Medium" pitchFamily="2" charset="-127"/>
                <a:ea typeface="Rix서울역 Medium" pitchFamily="2" charset="-127"/>
              </a:rPr>
              <a:t>트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가볍고 시원하게 느껴지는 깔끔한 잔향</a:t>
            </a:r>
            <a:endParaRPr lang="en-US" altLang="ko-KR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7755656" y="120917"/>
            <a:ext cx="1242195" cy="501773"/>
            <a:chOff x="6756345" y="37874"/>
            <a:chExt cx="1653360" cy="667859"/>
          </a:xfrm>
        </p:grpSpPr>
        <p:pic>
          <p:nvPicPr>
            <p:cNvPr id="43" name="Picture 2" descr="오버워치 로고.png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345" y="37874"/>
              <a:ext cx="667859" cy="66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그룹 43"/>
            <p:cNvGrpSpPr/>
            <p:nvPr/>
          </p:nvGrpSpPr>
          <p:grpSpPr>
            <a:xfrm>
              <a:off x="7546447" y="231817"/>
              <a:ext cx="143670" cy="279973"/>
              <a:chOff x="3264302" y="-736426"/>
              <a:chExt cx="307970" cy="307970"/>
            </a:xfrm>
          </p:grpSpPr>
          <p:cxnSp>
            <p:nvCxnSpPr>
              <p:cNvPr id="46" name="직선 연결선 45"/>
              <p:cNvCxnSpPr/>
              <p:nvPr/>
            </p:nvCxnSpPr>
            <p:spPr>
              <a:xfrm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/>
              <p:cNvCxnSpPr/>
              <p:nvPr/>
            </p:nvCxnSpPr>
            <p:spPr>
              <a:xfrm flipH="1"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5398"/>
              <a:ext cx="597345" cy="59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" name="직사각형 49"/>
          <p:cNvSpPr/>
          <p:nvPr/>
        </p:nvSpPr>
        <p:spPr>
          <a:xfrm>
            <a:off x="4572000" y="494801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en-US" altLang="ko-KR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.va png에 대한 이미지 검색결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7020272" y="2518921"/>
            <a:ext cx="2123727" cy="24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6720479" y="1851670"/>
            <a:ext cx="2423521" cy="31583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9" name="Picture 2" descr="C:\Users\Home\Desktop\전체샷 5종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3" r="5542" b="50000"/>
          <a:stretch/>
        </p:blipFill>
        <p:spPr bwMode="auto">
          <a:xfrm>
            <a:off x="5231007" y="3043507"/>
            <a:ext cx="1373624" cy="19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027987" y="2742731"/>
            <a:ext cx="1632245" cy="21762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43606"/>
          </a:xfrm>
          <a:prstGeom prst="rect">
            <a:avLst/>
          </a:prstGeom>
          <a:solidFill>
            <a:srgbClr val="F36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347775"/>
            <a:ext cx="36724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Tailor Made Perfume</a:t>
            </a:r>
            <a:endParaRPr lang="ko-KR" altLang="en-US" sz="1600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5897" y="371803"/>
            <a:ext cx="30099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7278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OVERWATCH Fan Festival</a:t>
            </a:r>
            <a:endParaRPr lang="ko-KR" altLang="en-US" sz="1600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2621" y="945231"/>
            <a:ext cx="67186" cy="332563"/>
          </a:xfrm>
          <a:prstGeom prst="rect">
            <a:avLst/>
          </a:prstGeom>
          <a:solidFill>
            <a:srgbClr val="F36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360783" y="926846"/>
            <a:ext cx="5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Rix서울역 Medium" pitchFamily="2" charset="-127"/>
                <a:ea typeface="Rix서울역 Medium" pitchFamily="2" charset="-127"/>
              </a:rPr>
              <a:t>디바</a:t>
            </a:r>
            <a:r>
              <a:rPr lang="en-US" altLang="ko-KR" dirty="0" smtClean="0">
                <a:latin typeface="Rix서울역 Medium" pitchFamily="2" charset="-127"/>
                <a:ea typeface="Rix서울역 Medium" pitchFamily="2" charset="-127"/>
              </a:rPr>
              <a:t>(</a:t>
            </a:r>
            <a:r>
              <a:rPr lang="ko-KR" altLang="en-US" dirty="0" smtClean="0">
                <a:latin typeface="Rix서울역 Medium" pitchFamily="2" charset="-127"/>
                <a:ea typeface="Rix서울역 Medium" pitchFamily="2" charset="-127"/>
              </a:rPr>
              <a:t>송하나</a:t>
            </a:r>
            <a:r>
              <a:rPr lang="en-US" altLang="ko-KR" dirty="0" smtClean="0">
                <a:latin typeface="Rix서울역 Medium" pitchFamily="2" charset="-127"/>
                <a:ea typeface="Rix서울역 Medium" pitchFamily="2" charset="-127"/>
              </a:rPr>
              <a:t>)</a:t>
            </a:r>
            <a:endParaRPr lang="ko-KR" altLang="en-US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214" y="1419622"/>
            <a:ext cx="6318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</a:t>
            </a:r>
            <a:r>
              <a:rPr lang="ko-KR" altLang="en-US" sz="1000" dirty="0">
                <a:latin typeface="Rix서울역 Medium" pitchFamily="2" charset="-127"/>
                <a:ea typeface="Rix서울역 Medium" pitchFamily="2" charset="-127"/>
              </a:rPr>
              <a:t>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상큼하게 터지는 딸기와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달큰하고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사랑스러운 사과 향기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약간의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라즈베리를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더한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활기차고 명랑한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디바의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이미지를 상징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향취들이 사라질 무렵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남는 잔잔한 화이트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머스크의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잔향은 비전투시의 평범한 송하나의 모습을 대변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4693683" y="2808437"/>
            <a:ext cx="2448272" cy="2110579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5096171" y="4215489"/>
            <a:ext cx="164214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5508104" y="3511963"/>
            <a:ext cx="818857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직사각형 46"/>
          <p:cNvSpPr/>
          <p:nvPr/>
        </p:nvSpPr>
        <p:spPr>
          <a:xfrm>
            <a:off x="406410" y="2319265"/>
            <a:ext cx="67186" cy="227145"/>
          </a:xfrm>
          <a:prstGeom prst="rect">
            <a:avLst/>
          </a:prstGeom>
          <a:solidFill>
            <a:srgbClr val="FBC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8" name="TextBox 47"/>
          <p:cNvSpPr txBox="1"/>
          <p:nvPr/>
        </p:nvSpPr>
        <p:spPr>
          <a:xfrm>
            <a:off x="473596" y="2302032"/>
            <a:ext cx="5651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Rix서울역 Medium" pitchFamily="2" charset="-127"/>
                <a:ea typeface="Rix서울역 Medium" pitchFamily="2" charset="-127"/>
              </a:rPr>
              <a:t>노트구성 </a:t>
            </a:r>
            <a:r>
              <a:rPr lang="en-US" altLang="ko-KR" sz="1050" dirty="0" smtClean="0">
                <a:latin typeface="Rix서울역 Medium" pitchFamily="2" charset="-127"/>
                <a:ea typeface="Rix서울역 Medium" pitchFamily="2" charset="-127"/>
              </a:rPr>
              <a:t>(Scent Layer)</a:t>
            </a:r>
            <a:endParaRPr lang="ko-KR" altLang="en-US" sz="1050" dirty="0"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0" y="3512133"/>
            <a:ext cx="550810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0" y="4215489"/>
            <a:ext cx="5096171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직사각형 54"/>
          <p:cNvSpPr/>
          <p:nvPr/>
        </p:nvSpPr>
        <p:spPr>
          <a:xfrm>
            <a:off x="0" y="2742731"/>
            <a:ext cx="3923928" cy="24007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25902" y="2908463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Top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라즈베리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새콤하고 앙증맞은 </a:t>
            </a:r>
            <a:r>
              <a:rPr lang="ko-KR" altLang="en-US" sz="700" dirty="0" err="1" smtClean="0">
                <a:latin typeface="Rix서울역 Medium" pitchFamily="2" charset="-127"/>
                <a:ea typeface="Rix서울역 Medium" pitchFamily="2" charset="-127"/>
              </a:rPr>
              <a:t>라즈베리의</a:t>
            </a:r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 귀여운 향취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25902" y="3651747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Mid _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사과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딸기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달콤하고 사랑스러운 사과와 상큼한 딸기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25902" y="4395032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Base _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화이트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머스크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포근하게 올라와 감싸는 화이트 </a:t>
            </a:r>
            <a:r>
              <a:rPr lang="ko-KR" altLang="en-US" sz="700" dirty="0" err="1" smtClean="0">
                <a:latin typeface="Rix서울역 Medium" pitchFamily="2" charset="-127"/>
                <a:ea typeface="Rix서울역 Medium" pitchFamily="2" charset="-127"/>
              </a:rPr>
              <a:t>머스크의</a:t>
            </a:r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 잔향</a:t>
            </a:r>
            <a:endParaRPr lang="en-US" altLang="ko-KR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7755656" y="120917"/>
            <a:ext cx="1242195" cy="501773"/>
            <a:chOff x="6756345" y="37874"/>
            <a:chExt cx="1653360" cy="667859"/>
          </a:xfrm>
        </p:grpSpPr>
        <p:pic>
          <p:nvPicPr>
            <p:cNvPr id="35" name="Picture 2" descr="오버워치 로고.png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345" y="37874"/>
              <a:ext cx="667859" cy="66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그룹 35"/>
            <p:cNvGrpSpPr/>
            <p:nvPr/>
          </p:nvGrpSpPr>
          <p:grpSpPr>
            <a:xfrm>
              <a:off x="7546447" y="231817"/>
              <a:ext cx="143670" cy="279973"/>
              <a:chOff x="3264302" y="-736426"/>
              <a:chExt cx="307970" cy="307970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 flipH="1"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5398"/>
              <a:ext cx="597345" cy="59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직사각형 43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en-US" altLang="ko-KR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Home\Desktop\전체샷 5종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t="50000" r="54310"/>
          <a:stretch/>
        </p:blipFill>
        <p:spPr bwMode="auto">
          <a:xfrm>
            <a:off x="5224139" y="3155924"/>
            <a:ext cx="1387360" cy="19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027987" y="2514221"/>
            <a:ext cx="1779664" cy="26333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맥크리.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51" y="2841633"/>
            <a:ext cx="2270149" cy="20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734621" y="2563642"/>
            <a:ext cx="2409379" cy="24463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436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347775"/>
            <a:ext cx="36724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Tailor Made Perfume</a:t>
            </a:r>
            <a:endParaRPr lang="ko-KR" altLang="en-US" sz="1600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5897" y="371803"/>
            <a:ext cx="30099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7278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OVERWATCH Fan Festival</a:t>
            </a:r>
            <a:endParaRPr lang="ko-KR" altLang="en-US" sz="1600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2621" y="945231"/>
            <a:ext cx="67186" cy="3325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360783" y="926846"/>
            <a:ext cx="5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Rix서울역 Medium" pitchFamily="2" charset="-127"/>
                <a:ea typeface="Rix서울역 Medium" pitchFamily="2" charset="-127"/>
              </a:rPr>
              <a:t>맥크리</a:t>
            </a:r>
            <a:endParaRPr lang="ko-KR" altLang="en-US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214" y="1419622"/>
            <a:ext cx="5651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타오르는 태양 아래 잔뜩 말라버린 건초의 느낌을 주는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베티버와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시더우드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갓 무두질한 거친 가죽과 남성미를 강조하는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페퍼의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향기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마초이즘을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강조한듯한 강렬한 남성 향수 냄새에 묵직한 야생을 담은 향취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4693683" y="2808437"/>
            <a:ext cx="2448272" cy="2110579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5096171" y="4215489"/>
            <a:ext cx="164214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5508104" y="3511963"/>
            <a:ext cx="818857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직사각형 46"/>
          <p:cNvSpPr/>
          <p:nvPr/>
        </p:nvSpPr>
        <p:spPr>
          <a:xfrm>
            <a:off x="406410" y="2319265"/>
            <a:ext cx="67186" cy="2271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8" name="TextBox 47"/>
          <p:cNvSpPr txBox="1"/>
          <p:nvPr/>
        </p:nvSpPr>
        <p:spPr>
          <a:xfrm>
            <a:off x="473596" y="2302032"/>
            <a:ext cx="5651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Rix서울역 Medium" pitchFamily="2" charset="-127"/>
                <a:ea typeface="Rix서울역 Medium" pitchFamily="2" charset="-127"/>
              </a:rPr>
              <a:t>노트구성 </a:t>
            </a:r>
            <a:r>
              <a:rPr lang="en-US" altLang="ko-KR" sz="1050" dirty="0" smtClean="0">
                <a:latin typeface="Rix서울역 Medium" pitchFamily="2" charset="-127"/>
                <a:ea typeface="Rix서울역 Medium" pitchFamily="2" charset="-127"/>
              </a:rPr>
              <a:t>(Scent Layer)</a:t>
            </a:r>
            <a:endParaRPr lang="ko-KR" altLang="en-US" sz="1050" dirty="0"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0" y="3512133"/>
            <a:ext cx="550810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0" y="4215489"/>
            <a:ext cx="5096171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직사각형 54"/>
          <p:cNvSpPr/>
          <p:nvPr/>
        </p:nvSpPr>
        <p:spPr>
          <a:xfrm>
            <a:off x="0" y="2742731"/>
            <a:ext cx="3923928" cy="24007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25902" y="2908463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Top _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제라늄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로즈마리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쌉싸래하고 강렬한 남성향수의 향기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25902" y="3651747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Mid _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가죽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재스민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갓 무두질한 듯 아직도 뜨거운 온기가 남은 거친 가죽의 향기와 관능적인 재스민 한 방울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25902" y="4395032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Base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시더우드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베티버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바싹 말라버린 건초와 나무의 냄새</a:t>
            </a:r>
            <a:endParaRPr lang="en-US" altLang="ko-KR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7755656" y="120917"/>
            <a:ext cx="1242195" cy="501773"/>
            <a:chOff x="6756345" y="37874"/>
            <a:chExt cx="1653360" cy="667859"/>
          </a:xfrm>
        </p:grpSpPr>
        <p:pic>
          <p:nvPicPr>
            <p:cNvPr id="38" name="Picture 2" descr="오버워치 로고.png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345" y="37874"/>
              <a:ext cx="667859" cy="66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그룹 42"/>
            <p:cNvGrpSpPr/>
            <p:nvPr/>
          </p:nvGrpSpPr>
          <p:grpSpPr>
            <a:xfrm>
              <a:off x="7546447" y="231817"/>
              <a:ext cx="143670" cy="279973"/>
              <a:chOff x="3264302" y="-736426"/>
              <a:chExt cx="307970" cy="307970"/>
            </a:xfrm>
          </p:grpSpPr>
          <p:cxnSp>
            <p:nvCxnSpPr>
              <p:cNvPr id="45" name="직선 연결선 44"/>
              <p:cNvCxnSpPr/>
              <p:nvPr/>
            </p:nvCxnSpPr>
            <p:spPr>
              <a:xfrm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 flipH="1"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5398"/>
              <a:ext cx="597345" cy="59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직사각형 48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en-US" altLang="ko-KR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Home\Desktop\전체샷 5종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6" t="50000" r="16403"/>
          <a:stretch/>
        </p:blipFill>
        <p:spPr bwMode="auto">
          <a:xfrm>
            <a:off x="5217203" y="3158137"/>
            <a:ext cx="1401234" cy="196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027987" y="2742731"/>
            <a:ext cx="1779664" cy="21762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한조.png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31" y="2455498"/>
            <a:ext cx="2149269" cy="248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734621" y="2139702"/>
            <a:ext cx="2409379" cy="28702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436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347775"/>
            <a:ext cx="36724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Tailor Made Perfume</a:t>
            </a:r>
            <a:endParaRPr lang="ko-KR" altLang="en-US" sz="1600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5897" y="371803"/>
            <a:ext cx="30099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7278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OVERWATCH Fan Festival</a:t>
            </a:r>
            <a:endParaRPr lang="ko-KR" altLang="en-US" sz="1600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2621" y="945231"/>
            <a:ext cx="67186" cy="332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360783" y="926846"/>
            <a:ext cx="5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Rix서울역 Medium" pitchFamily="2" charset="-127"/>
                <a:ea typeface="Rix서울역 Medium" pitchFamily="2" charset="-127"/>
              </a:rPr>
              <a:t>한조</a:t>
            </a:r>
            <a:endParaRPr lang="ko-KR" altLang="en-US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214" y="1419622"/>
            <a:ext cx="565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깊고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무게감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있지만 절제된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침향의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향기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고급스럽지만 어딘가 외로운 듯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건조한 이미지를 상징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동양적이고 차분한 느낌의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향조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침향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향기에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난꽃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향취가 숨겨져 깔끔한 향취를 부여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4693683" y="2808437"/>
            <a:ext cx="2448272" cy="2110579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5096171" y="4215489"/>
            <a:ext cx="164214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5508104" y="3511963"/>
            <a:ext cx="818857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직사각형 46"/>
          <p:cNvSpPr/>
          <p:nvPr/>
        </p:nvSpPr>
        <p:spPr>
          <a:xfrm>
            <a:off x="406410" y="2319265"/>
            <a:ext cx="67186" cy="2271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8" name="TextBox 47"/>
          <p:cNvSpPr txBox="1"/>
          <p:nvPr/>
        </p:nvSpPr>
        <p:spPr>
          <a:xfrm>
            <a:off x="473596" y="2302032"/>
            <a:ext cx="5651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Rix서울역 Medium" pitchFamily="2" charset="-127"/>
                <a:ea typeface="Rix서울역 Medium" pitchFamily="2" charset="-127"/>
              </a:rPr>
              <a:t>노트구성 </a:t>
            </a:r>
            <a:r>
              <a:rPr lang="en-US" altLang="ko-KR" sz="1050" dirty="0" smtClean="0">
                <a:latin typeface="Rix서울역 Medium" pitchFamily="2" charset="-127"/>
                <a:ea typeface="Rix서울역 Medium" pitchFamily="2" charset="-127"/>
              </a:rPr>
              <a:t>(Scent Layer)</a:t>
            </a:r>
            <a:endParaRPr lang="ko-KR" altLang="en-US" sz="1050" dirty="0"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0" y="3512133"/>
            <a:ext cx="550810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0" y="4215489"/>
            <a:ext cx="5096171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직사각형 54"/>
          <p:cNvSpPr/>
          <p:nvPr/>
        </p:nvSpPr>
        <p:spPr>
          <a:xfrm>
            <a:off x="0" y="2742731"/>
            <a:ext cx="3923928" cy="24007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25902" y="2908463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Top _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한란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동양의 미를 살리는 고급스러움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25902" y="3651747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Mid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통카빈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인센스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전반적인 향을 차분하게 만들어주는 </a:t>
            </a:r>
            <a:r>
              <a:rPr lang="ko-KR" altLang="en-US" sz="700" dirty="0" err="1" smtClean="0">
                <a:latin typeface="Rix서울역 Medium" pitchFamily="2" charset="-127"/>
                <a:ea typeface="Rix서울역 Medium" pitchFamily="2" charset="-127"/>
              </a:rPr>
              <a:t>미들노트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25902" y="4395032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Base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침향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샌달우드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앰버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err="1" smtClean="0">
                <a:latin typeface="Rix서울역 Medium" pitchFamily="2" charset="-127"/>
                <a:ea typeface="Rix서울역 Medium" pitchFamily="2" charset="-127"/>
              </a:rPr>
              <a:t>깊이감이</a:t>
            </a:r>
            <a:r>
              <a:rPr lang="ko-KR" altLang="en-US" sz="700" dirty="0" smtClean="0">
                <a:latin typeface="Rix서울역 Medium" pitchFamily="2" charset="-127"/>
                <a:ea typeface="Rix서울역 Medium" pitchFamily="2" charset="-127"/>
              </a:rPr>
              <a:t> 잘 정돈된 오리엔탈 센트</a:t>
            </a:r>
            <a:endParaRPr lang="en-US" altLang="ko-KR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pic>
        <p:nvPicPr>
          <p:cNvPr id="31" name="Picture 2" descr="오버워치 로고.png에 대한 이미지 검색결과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56" y="120917"/>
            <a:ext cx="501773" cy="50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/>
          <p:cNvGrpSpPr/>
          <p:nvPr/>
        </p:nvGrpSpPr>
        <p:grpSpPr>
          <a:xfrm>
            <a:off x="8349272" y="266629"/>
            <a:ext cx="107941" cy="210348"/>
            <a:chOff x="3264302" y="-736426"/>
            <a:chExt cx="307970" cy="307970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3264302" y="-736426"/>
              <a:ext cx="307970" cy="307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H="1">
              <a:off x="3264302" y="-736426"/>
              <a:ext cx="307970" cy="307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56" y="149109"/>
            <a:ext cx="448795" cy="4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en-US" altLang="ko-KR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ome\Desktop\MAKYE PARFUM\사진자료\DdkMNOxVQAAM5T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7609" r="11081" b="10327"/>
          <a:stretch/>
        </p:blipFill>
        <p:spPr bwMode="auto">
          <a:xfrm>
            <a:off x="3957638" y="1960960"/>
            <a:ext cx="1228725" cy="1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/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/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/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/>
                </a:solidFill>
              </a:rPr>
              <a:t>Reserved</a:t>
            </a:r>
            <a:endParaRPr lang="en-US" altLang="ko-K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7609" r="11081" b="10327"/>
          <a:stretch/>
        </p:blipFill>
        <p:spPr bwMode="auto">
          <a:xfrm>
            <a:off x="3957638" y="1563638"/>
            <a:ext cx="1228725" cy="1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/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/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/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/>
                </a:solidFill>
              </a:rPr>
              <a:t>Reserved</a:t>
            </a:r>
            <a:endParaRPr lang="en-US" altLang="ko-K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관련 이미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2" cy="51435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3131" y="1709976"/>
            <a:ext cx="7857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2015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년 시작된 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마계공방 </a:t>
            </a:r>
            <a:r>
              <a:rPr lang="ko-KR" altLang="en-US" b="1" dirty="0" err="1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퍼퓸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부티크</a:t>
            </a:r>
            <a:r>
              <a:rPr lang="ko-KR" altLang="en-US" sz="1400" dirty="0" err="1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는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Rix서울역 Medium" pitchFamily="2" charset="-127"/>
              <a:ea typeface="Rix서울역 Medium" pitchFamily="2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많은 분들의 소중한 사람들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,</a:t>
            </a:r>
          </a:p>
          <a:p>
            <a:pPr algn="ctr"/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사랑스런 이들의 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향취를 구현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하기 위해 노력하고 있습니다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Rix서울역 Medium" pitchFamily="2" charset="-127"/>
                <a:ea typeface="Rix서울역 Medium" pitchFamily="2" charset="-127"/>
              </a:rPr>
              <a:t>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044" y1="78105" x2="9177" y2="9575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04" y="2867655"/>
            <a:ext cx="3852864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044" y1="78105" x2="9177" y2="95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68" y="2788801"/>
            <a:ext cx="3852864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/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/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/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/>
                </a:solidFill>
              </a:rPr>
              <a:t>Reserved</a:t>
            </a:r>
            <a:endParaRPr lang="en-US" altLang="ko-K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0" y="0"/>
            <a:ext cx="9144002" cy="51435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22212" y="1956197"/>
            <a:ext cx="809957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컴퓨터 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화면 속에서만 존재하던 </a:t>
            </a:r>
            <a:r>
              <a:rPr lang="en-US" altLang="ko-KR" sz="28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‘</a:t>
            </a:r>
            <a:r>
              <a:rPr lang="ko-KR" altLang="en-US" sz="28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영웅</a:t>
            </a:r>
            <a:r>
              <a:rPr lang="en-US" altLang="ko-KR" sz="28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들의 모습</a:t>
            </a:r>
            <a:endParaRPr lang="en-US" altLang="ko-KR" b="1" dirty="0" smtClean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/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/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/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/>
                </a:solidFill>
              </a:rPr>
              <a:t>Reserved</a:t>
            </a:r>
            <a:endParaRPr lang="en-US" altLang="ko-K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0"/>
            <a:ext cx="9144002" cy="51435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22212" y="1956197"/>
            <a:ext cx="809957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그들의 자취를 </a:t>
            </a:r>
            <a:r>
              <a:rPr lang="en-US" altLang="ko-KR" sz="24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‘</a:t>
            </a:r>
            <a:r>
              <a:rPr lang="ko-KR" altLang="en-US" sz="24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현실</a:t>
            </a:r>
            <a:r>
              <a:rPr lang="en-US" altLang="ko-KR" sz="24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로 데려올 수 있도록</a:t>
            </a:r>
            <a:endParaRPr lang="en-US" altLang="ko-KR" b="1" dirty="0" smtClean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/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/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/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/>
                </a:solidFill>
              </a:rPr>
              <a:t>Reserved</a:t>
            </a:r>
            <a:endParaRPr lang="en-US" altLang="ko-K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0"/>
            <a:ext cx="9144002" cy="51435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529334" y="1956197"/>
            <a:ext cx="608533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‘</a:t>
            </a:r>
            <a:r>
              <a:rPr lang="ko-KR" altLang="en-US" sz="24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그들의 향기</a:t>
            </a:r>
            <a:r>
              <a:rPr lang="en-US" altLang="ko-KR" sz="2400" b="1" dirty="0" smtClean="0">
                <a:solidFill>
                  <a:srgbClr val="FFFF00"/>
                </a:solidFill>
                <a:latin typeface="Rix서울역 Medium" pitchFamily="2" charset="-127"/>
                <a:ea typeface="Rix서울역 Medium" pitchFamily="2" charset="-127"/>
              </a:rPr>
              <a:t>’</a:t>
            </a:r>
            <a:r>
              <a:rPr lang="ko-KR" altLang="en-US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를 구현합니다 </a:t>
            </a:r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/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/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/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/>
                </a:solidFill>
              </a:rPr>
              <a:t>Reserved</a:t>
            </a:r>
            <a:endParaRPr lang="en-US" altLang="ko-K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66" y="1009417"/>
            <a:ext cx="3387269" cy="342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2621" y="945231"/>
            <a:ext cx="67186" cy="332563"/>
          </a:xfrm>
          <a:prstGeom prst="rect">
            <a:avLst/>
          </a:prstGeom>
          <a:solidFill>
            <a:srgbClr val="15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36" name="직사각형 35"/>
          <p:cNvSpPr/>
          <p:nvPr/>
        </p:nvSpPr>
        <p:spPr>
          <a:xfrm>
            <a:off x="0" y="0"/>
            <a:ext cx="9144000" cy="743606"/>
          </a:xfrm>
          <a:prstGeom prst="rect">
            <a:avLst/>
          </a:prstGeom>
          <a:solidFill>
            <a:srgbClr val="15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504" y="347775"/>
            <a:ext cx="36724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>
                <a:latin typeface="Rix서울역 Medium" pitchFamily="2" charset="-127"/>
                <a:ea typeface="Rix서울역 Medium" pitchFamily="2" charset="-127"/>
              </a:rPr>
              <a:t>Tailor Made Perfume</a:t>
            </a:r>
            <a:endParaRPr lang="ko-KR" altLang="en-US" sz="1600" dirty="0"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75897" y="371803"/>
            <a:ext cx="3009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57278"/>
            <a:ext cx="36724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latin typeface="Rix서울역 Medium" pitchFamily="2" charset="-127"/>
                <a:ea typeface="Rix서울역 Medium" pitchFamily="2" charset="-127"/>
              </a:rPr>
              <a:t>OVERWATCH Fan Festival</a:t>
            </a:r>
            <a:endParaRPr lang="ko-KR" altLang="en-US" sz="1600" b="1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783" y="926846"/>
            <a:ext cx="5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Rix서울역 Medium" pitchFamily="2" charset="-127"/>
                <a:ea typeface="Rix서울역 Medium" pitchFamily="2" charset="-127"/>
              </a:rPr>
              <a:t>오버워치의</a:t>
            </a:r>
            <a:r>
              <a:rPr lang="ko-KR" altLang="en-US" dirty="0" smtClean="0">
                <a:latin typeface="Rix서울역 Medium" pitchFamily="2" charset="-127"/>
                <a:ea typeface="Rix서울역 Medium" pitchFamily="2" charset="-127"/>
              </a:rPr>
              <a:t> 캐릭터를 상징하는 향수 </a:t>
            </a:r>
            <a:r>
              <a:rPr lang="en-US" altLang="ko-KR" dirty="0" smtClean="0">
                <a:latin typeface="Rix서울역 Medium" pitchFamily="2" charset="-127"/>
                <a:ea typeface="Rix서울역 Medium" pitchFamily="2" charset="-127"/>
              </a:rPr>
              <a:t>Line-up</a:t>
            </a:r>
            <a:endParaRPr lang="ko-KR" altLang="en-US" dirty="0">
              <a:latin typeface="Rix서울역 Medium" pitchFamily="2" charset="-127"/>
              <a:ea typeface="Rix서울역 Medium" pitchFamily="2" charset="-127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1057791" y="1691229"/>
            <a:ext cx="7028419" cy="2807133"/>
            <a:chOff x="1057791" y="1856217"/>
            <a:chExt cx="7028419" cy="2807133"/>
          </a:xfrm>
        </p:grpSpPr>
        <p:pic>
          <p:nvPicPr>
            <p:cNvPr id="20" name="Picture 2" descr="C:\Users\Home\Desktop\전체샷 5종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2" r="64986" b="50000"/>
            <a:stretch/>
          </p:blipFill>
          <p:spPr bwMode="auto">
            <a:xfrm>
              <a:off x="1091656" y="3003798"/>
              <a:ext cx="1098715" cy="156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Home\Desktop\전체샷 5종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50000" r="54310"/>
            <a:stretch/>
          </p:blipFill>
          <p:spPr bwMode="auto">
            <a:xfrm>
              <a:off x="5480871" y="3094796"/>
              <a:ext cx="1108524" cy="156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Home\Desktop\전체샷 5종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86" t="50000" r="16403"/>
            <a:stretch/>
          </p:blipFill>
          <p:spPr bwMode="auto">
            <a:xfrm>
              <a:off x="6942571" y="3094796"/>
              <a:ext cx="1120829" cy="156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Home\Desktop\전체샷 5종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4" r="35319" b="50000"/>
            <a:stretch/>
          </p:blipFill>
          <p:spPr bwMode="auto">
            <a:xfrm>
              <a:off x="2563943" y="3003798"/>
              <a:ext cx="1080406" cy="156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Home\Desktop\전체샷 5종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3" r="5542" b="50000"/>
            <a:stretch/>
          </p:blipFill>
          <p:spPr bwMode="auto">
            <a:xfrm>
              <a:off x="4015242" y="3003798"/>
              <a:ext cx="1104076" cy="156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솜브라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791" y="2153600"/>
              <a:ext cx="1166446" cy="6398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맥크리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76"/>
            <a:stretch/>
          </p:blipFill>
          <p:spPr bwMode="auto">
            <a:xfrm>
              <a:off x="5451911" y="2153600"/>
              <a:ext cx="1166447" cy="6398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관련 이미지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2"/>
            <a:stretch/>
          </p:blipFill>
          <p:spPr bwMode="auto">
            <a:xfrm>
              <a:off x="6919763" y="2153600"/>
              <a:ext cx="1166447" cy="63987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루시우에 대한 이미지 검색결과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12"/>
            <a:stretch/>
          </p:blipFill>
          <p:spPr bwMode="auto">
            <a:xfrm>
              <a:off x="2525643" y="2153600"/>
              <a:ext cx="1157008" cy="63988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디바에 대한 이미지 검색결과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76"/>
            <a:stretch/>
          </p:blipFill>
          <p:spPr bwMode="auto">
            <a:xfrm>
              <a:off x="3984057" y="2153600"/>
              <a:ext cx="1166447" cy="63988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242304" y="1856217"/>
              <a:ext cx="797421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>
                  <a:latin typeface="Rix서울역 Medium" pitchFamily="2" charset="-127"/>
                  <a:ea typeface="Rix서울역 Medium" pitchFamily="2" charset="-127"/>
                </a:defRPr>
              </a:lvl1pPr>
            </a:lstStyle>
            <a:p>
              <a:pPr algn="ctr"/>
              <a:r>
                <a:rPr lang="ko-KR" altLang="en-US" sz="10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솜브라</a:t>
              </a:r>
              <a:endParaRPr lang="ko-KR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05436" y="1856217"/>
              <a:ext cx="7974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>
                  <a:latin typeface="Rix서울역 Medium" pitchFamily="2" charset="-127"/>
                  <a:ea typeface="Rix서울역 Medium" pitchFamily="2" charset="-127"/>
                </a:defRPr>
              </a:lvl1pPr>
            </a:lstStyle>
            <a:p>
              <a:pPr algn="ctr"/>
              <a:r>
                <a:rPr lang="ko-KR" altLang="en-US" sz="105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루시우</a:t>
              </a:r>
              <a:endParaRPr lang="ko-KR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68571" y="1856217"/>
              <a:ext cx="7974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>
                  <a:latin typeface="Rix서울역 Medium" pitchFamily="2" charset="-127"/>
                  <a:ea typeface="Rix서울역 Medium" pitchFamily="2" charset="-127"/>
                </a:defRPr>
              </a:lvl1pPr>
            </a:lstStyle>
            <a:p>
              <a:pPr algn="ctr"/>
              <a:r>
                <a:rPr lang="ko-KR" altLang="en-US" sz="105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디바</a:t>
              </a:r>
              <a:endParaRPr lang="ko-KR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36425" y="1856217"/>
              <a:ext cx="7974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>
                  <a:latin typeface="Rix서울역 Medium" pitchFamily="2" charset="-127"/>
                  <a:ea typeface="Rix서울역 Medium" pitchFamily="2" charset="-127"/>
                </a:defRPr>
              </a:lvl1pPr>
            </a:lstStyle>
            <a:p>
              <a:pPr algn="ctr"/>
              <a:r>
                <a:rPr lang="ko-KR" altLang="en-US" sz="105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맥크리</a:t>
              </a:r>
              <a:endParaRPr lang="ko-KR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04276" y="1856217"/>
              <a:ext cx="7974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>
                  <a:latin typeface="Rix서울역 Medium" pitchFamily="2" charset="-127"/>
                  <a:ea typeface="Rix서울역 Medium" pitchFamily="2" charset="-127"/>
                </a:defRPr>
              </a:lvl1pPr>
            </a:lstStyle>
            <a:p>
              <a:pPr algn="ctr"/>
              <a:r>
                <a:rPr lang="ko-KR" altLang="en-US" sz="105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한조</a:t>
              </a:r>
              <a:endParaRPr lang="ko-KR" alt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2" name="직선 연결선 61"/>
            <p:cNvCxnSpPr/>
            <p:nvPr/>
          </p:nvCxnSpPr>
          <p:spPr>
            <a:xfrm>
              <a:off x="1057791" y="2079786"/>
              <a:ext cx="1166446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2523284" y="2079786"/>
              <a:ext cx="1166446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3988777" y="2079786"/>
              <a:ext cx="1166446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5454270" y="2079786"/>
              <a:ext cx="1166446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6919762" y="2079786"/>
              <a:ext cx="1166446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2374940" y="2091167"/>
              <a:ext cx="0" cy="229970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3839647" y="2091167"/>
              <a:ext cx="0" cy="229970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>
              <a:off x="5304354" y="2091167"/>
              <a:ext cx="0" cy="229970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6769060" y="2091167"/>
              <a:ext cx="0" cy="2299709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그룹 86"/>
          <p:cNvGrpSpPr/>
          <p:nvPr/>
        </p:nvGrpSpPr>
        <p:grpSpPr>
          <a:xfrm>
            <a:off x="7755656" y="120917"/>
            <a:ext cx="1242195" cy="501773"/>
            <a:chOff x="6756345" y="37874"/>
            <a:chExt cx="1653360" cy="667859"/>
          </a:xfrm>
        </p:grpSpPr>
        <p:pic>
          <p:nvPicPr>
            <p:cNvPr id="88" name="Picture 2" descr="오버워치 로고.png에 대한 이미지 검색결과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345" y="37874"/>
              <a:ext cx="667859" cy="66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9" name="그룹 88"/>
            <p:cNvGrpSpPr/>
            <p:nvPr/>
          </p:nvGrpSpPr>
          <p:grpSpPr>
            <a:xfrm>
              <a:off x="7546447" y="231817"/>
              <a:ext cx="143670" cy="279973"/>
              <a:chOff x="3264302" y="-736426"/>
              <a:chExt cx="307970" cy="307970"/>
            </a:xfrm>
          </p:grpSpPr>
          <p:cxnSp>
            <p:nvCxnSpPr>
              <p:cNvPr id="91" name="직선 연결선 90"/>
              <p:cNvCxnSpPr/>
              <p:nvPr/>
            </p:nvCxnSpPr>
            <p:spPr>
              <a:xfrm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/>
              <p:cNvCxnSpPr/>
              <p:nvPr/>
            </p:nvCxnSpPr>
            <p:spPr>
              <a:xfrm flipH="1"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5398"/>
              <a:ext cx="597345" cy="59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4" name="TextBox 93"/>
          <p:cNvSpPr txBox="1"/>
          <p:nvPr/>
        </p:nvSpPr>
        <p:spPr>
          <a:xfrm>
            <a:off x="3211804" y="4587974"/>
            <a:ext cx="56513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latin typeface="Rix서울역 Medium" pitchFamily="2" charset="-127"/>
                <a:ea typeface="Rix서울역 Medium" pitchFamily="2" charset="-127"/>
              </a:rPr>
              <a:t>*</a:t>
            </a:r>
            <a:r>
              <a:rPr lang="ko-KR" altLang="en-US" sz="800" dirty="0" smtClean="0">
                <a:latin typeface="Rix서울역 Medium" pitchFamily="2" charset="-127"/>
                <a:ea typeface="Rix서울역 Medium" pitchFamily="2" charset="-127"/>
              </a:rPr>
              <a:t>추후</a:t>
            </a:r>
            <a:r>
              <a:rPr lang="en-US" altLang="ko-KR" sz="800" dirty="0" smtClean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800" dirty="0" err="1" smtClean="0">
                <a:latin typeface="Rix서울역 Medium" pitchFamily="2" charset="-127"/>
                <a:ea typeface="Rix서울역 Medium" pitchFamily="2" charset="-127"/>
              </a:rPr>
              <a:t>타영웅</a:t>
            </a:r>
            <a:r>
              <a:rPr lang="en-US" altLang="ko-KR" sz="800" dirty="0" smtClean="0">
                <a:latin typeface="Rix서울역 Medium" pitchFamily="2" charset="-127"/>
                <a:ea typeface="Rix서울역 Medium" pitchFamily="2" charset="-127"/>
              </a:rPr>
              <a:t>-</a:t>
            </a:r>
            <a:r>
              <a:rPr lang="ko-KR" altLang="en-US" sz="800" dirty="0" smtClean="0">
                <a:latin typeface="Rix서울역 Medium" pitchFamily="2" charset="-127"/>
                <a:ea typeface="Rix서울역 Medium" pitchFamily="2" charset="-127"/>
              </a:rPr>
              <a:t>향수 제작관련 협의가능</a:t>
            </a:r>
            <a:endParaRPr lang="ko-KR" altLang="en-US" sz="8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en-US" altLang="ko-KR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솜브라.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31" y="3083932"/>
            <a:ext cx="2149269" cy="17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734621" y="2870202"/>
            <a:ext cx="2409379" cy="21397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7436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347775"/>
            <a:ext cx="36724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Tailor Made Perfume</a:t>
            </a:r>
            <a:endParaRPr lang="ko-KR" altLang="en-US" sz="1600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5897" y="371803"/>
            <a:ext cx="30099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7278"/>
            <a:ext cx="36724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Rix서울역 Medium" pitchFamily="2" charset="-127"/>
                <a:ea typeface="Rix서울역 Medium" pitchFamily="2" charset="-127"/>
              </a:rPr>
              <a:t>OVERWATCH Fan Festival</a:t>
            </a:r>
            <a:endParaRPr lang="ko-KR" altLang="en-US" sz="1600" b="1" dirty="0">
              <a:solidFill>
                <a:schemeClr val="bg1"/>
              </a:solidFill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2621" y="945231"/>
            <a:ext cx="67186" cy="332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360783" y="926846"/>
            <a:ext cx="5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Rix서울역 Medium" pitchFamily="2" charset="-127"/>
                <a:ea typeface="Rix서울역 Medium" pitchFamily="2" charset="-127"/>
              </a:rPr>
              <a:t>솜브라</a:t>
            </a:r>
            <a:endParaRPr lang="ko-KR" altLang="en-US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214" y="1419622"/>
            <a:ext cx="5651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</a:t>
            </a:r>
            <a:r>
              <a:rPr lang="ko-KR" altLang="en-US" sz="1000" dirty="0">
                <a:latin typeface="Rix서울역 Medium" pitchFamily="2" charset="-127"/>
                <a:ea typeface="Rix서울역 Medium" pitchFamily="2" charset="-127"/>
              </a:rPr>
              <a:t>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사랑스럽게 귀엽게 올라오는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루버브의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향취에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섹슈얼한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느낌을 주는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프란지파니</a:t>
            </a:r>
            <a:r>
              <a:rPr lang="ko-KR" altLang="en-US" sz="1000" dirty="0">
                <a:latin typeface="Rix서울역 Medium" pitchFamily="2" charset="-127"/>
                <a:ea typeface="Rix서울역 Medium" pitchFamily="2" charset="-127"/>
              </a:rPr>
              <a:t>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꽃의 배합</a:t>
            </a:r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.</a:t>
            </a: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이국적인 향취를 가진 재료들을 사용하여 독특한 느낌을 주는 향수</a:t>
            </a:r>
            <a:endParaRPr lang="en-US" altLang="ko-KR" sz="1000" dirty="0" smtClean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: 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관능미 있지만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큐트한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느낌을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탑노트에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얹어 어디로 튈지 모르는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솜브라의</a:t>
            </a:r>
            <a:r>
              <a:rPr lang="ko-KR" altLang="en-US" sz="1000" dirty="0" smtClean="0">
                <a:latin typeface="Rix서울역 Medium" pitchFamily="2" charset="-127"/>
                <a:ea typeface="Rix서울역 Medium" pitchFamily="2" charset="-127"/>
              </a:rPr>
              <a:t> 매력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</p:txBody>
      </p:sp>
      <p:pic>
        <p:nvPicPr>
          <p:cNvPr id="20" name="Picture 2" descr="C:\Users\Home\Desktop\전체샷 5종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64986" b="50000"/>
          <a:stretch/>
        </p:blipFill>
        <p:spPr bwMode="auto">
          <a:xfrm>
            <a:off x="5231007" y="3072090"/>
            <a:ext cx="1373624" cy="19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027987" y="2742731"/>
            <a:ext cx="1779664" cy="21762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/>
          <p:cNvSpPr/>
          <p:nvPr/>
        </p:nvSpPr>
        <p:spPr>
          <a:xfrm>
            <a:off x="4693683" y="2808437"/>
            <a:ext cx="2448272" cy="2110579"/>
          </a:xfrm>
          <a:prstGeom prst="triangl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5096171" y="4215489"/>
            <a:ext cx="164214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5508104" y="3511963"/>
            <a:ext cx="818857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직사각형 46"/>
          <p:cNvSpPr/>
          <p:nvPr/>
        </p:nvSpPr>
        <p:spPr>
          <a:xfrm>
            <a:off x="406410" y="2319265"/>
            <a:ext cx="67186" cy="2271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8" name="TextBox 47"/>
          <p:cNvSpPr txBox="1"/>
          <p:nvPr/>
        </p:nvSpPr>
        <p:spPr>
          <a:xfrm>
            <a:off x="473596" y="2302032"/>
            <a:ext cx="5651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>
                <a:latin typeface="Rix서울역 Medium" pitchFamily="2" charset="-127"/>
                <a:ea typeface="Rix서울역 Medium" pitchFamily="2" charset="-127"/>
              </a:rPr>
              <a:t>노트구성 </a:t>
            </a:r>
            <a:r>
              <a:rPr lang="en-US" altLang="ko-KR" sz="1050" dirty="0" smtClean="0">
                <a:latin typeface="Rix서울역 Medium" pitchFamily="2" charset="-127"/>
                <a:ea typeface="Rix서울역 Medium" pitchFamily="2" charset="-127"/>
              </a:rPr>
              <a:t>(Scent Layer)</a:t>
            </a:r>
            <a:endParaRPr lang="ko-KR" altLang="en-US" sz="1050" dirty="0">
              <a:latin typeface="Rix서울역 Medium" pitchFamily="2" charset="-127"/>
              <a:ea typeface="Rix서울역 Medium" pitchFamily="2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0" y="3512133"/>
            <a:ext cx="5508104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0" y="4215489"/>
            <a:ext cx="5096171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직사각형 54"/>
          <p:cNvSpPr/>
          <p:nvPr/>
        </p:nvSpPr>
        <p:spPr>
          <a:xfrm>
            <a:off x="0" y="2742731"/>
            <a:ext cx="3923928" cy="24007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25902" y="2908463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Top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루버브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>
                <a:latin typeface="Rix서울역 Medium" pitchFamily="2" charset="-127"/>
                <a:ea typeface="Rix서울역 Medium" pitchFamily="2" charset="-127"/>
              </a:rPr>
              <a:t>통통 튀는 듯</a:t>
            </a:r>
            <a:r>
              <a:rPr lang="en-US" altLang="ko-KR" sz="700" dirty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700" dirty="0">
                <a:latin typeface="Rix서울역 Medium" pitchFamily="2" charset="-127"/>
                <a:ea typeface="Rix서울역 Medium" pitchFamily="2" charset="-127"/>
              </a:rPr>
              <a:t>새침한 듯 </a:t>
            </a:r>
            <a:r>
              <a:rPr lang="ko-KR" altLang="en-US" sz="700" dirty="0" err="1">
                <a:latin typeface="Rix서울역 Medium" pitchFamily="2" charset="-127"/>
                <a:ea typeface="Rix서울역 Medium" pitchFamily="2" charset="-127"/>
              </a:rPr>
              <a:t>달큰한</a:t>
            </a:r>
            <a:r>
              <a:rPr lang="ko-KR" altLang="en-US" sz="700" dirty="0">
                <a:latin typeface="Rix서울역 Medium" pitchFamily="2" charset="-127"/>
                <a:ea typeface="Rix서울역 Medium" pitchFamily="2" charset="-127"/>
              </a:rPr>
              <a:t> </a:t>
            </a:r>
            <a:r>
              <a:rPr lang="ko-KR" altLang="en-US" sz="700" dirty="0" err="1">
                <a:latin typeface="Rix서울역 Medium" pitchFamily="2" charset="-127"/>
                <a:ea typeface="Rix서울역 Medium" pitchFamily="2" charset="-127"/>
              </a:rPr>
              <a:t>루버브</a:t>
            </a:r>
            <a:r>
              <a:rPr lang="ko-KR" altLang="en-US" sz="700" dirty="0">
                <a:latin typeface="Rix서울역 Medium" pitchFamily="2" charset="-127"/>
                <a:ea typeface="Rix서울역 Medium" pitchFamily="2" charset="-127"/>
              </a:rPr>
              <a:t> 향취</a:t>
            </a:r>
            <a:r>
              <a:rPr lang="en-US" altLang="ko-KR" sz="700" dirty="0">
                <a:latin typeface="Rix서울역 Medium" pitchFamily="2" charset="-127"/>
                <a:ea typeface="Rix서울역 Medium" pitchFamily="2" charset="-127"/>
              </a:rPr>
              <a:t>.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25902" y="3651747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Mid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레드베리</a:t>
            </a:r>
            <a:r>
              <a:rPr lang="en-US" altLang="ko-KR" sz="1000" dirty="0">
                <a:latin typeface="Rix서울역 Medium" pitchFamily="2" charset="-127"/>
                <a:ea typeface="Rix서울역 Medium" pitchFamily="2" charset="-127"/>
              </a:rPr>
              <a:t>, </a:t>
            </a:r>
            <a:r>
              <a:rPr lang="ko-KR" altLang="en-US" sz="1000" dirty="0" err="1">
                <a:latin typeface="Rix서울역 Medium" pitchFamily="2" charset="-127"/>
                <a:ea typeface="Rix서울역 Medium" pitchFamily="2" charset="-127"/>
              </a:rPr>
              <a:t>프란지파니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 err="1">
                <a:latin typeface="Rix서울역 Medium" pitchFamily="2" charset="-127"/>
                <a:ea typeface="Rix서울역 Medium" pitchFamily="2" charset="-127"/>
              </a:rPr>
              <a:t>레드베리의</a:t>
            </a:r>
            <a:r>
              <a:rPr lang="ko-KR" altLang="en-US" sz="700" dirty="0">
                <a:latin typeface="Rix서울역 Medium" pitchFamily="2" charset="-127"/>
                <a:ea typeface="Rix서울역 Medium" pitchFamily="2" charset="-127"/>
              </a:rPr>
              <a:t> 귀여움과 </a:t>
            </a:r>
            <a:r>
              <a:rPr lang="ko-KR" altLang="en-US" sz="700" dirty="0" err="1">
                <a:latin typeface="Rix서울역 Medium" pitchFamily="2" charset="-127"/>
                <a:ea typeface="Rix서울역 Medium" pitchFamily="2" charset="-127"/>
              </a:rPr>
              <a:t>프란지파니의</a:t>
            </a:r>
            <a:r>
              <a:rPr lang="ko-KR" altLang="en-US" sz="700" dirty="0">
                <a:latin typeface="Rix서울역 Medium" pitchFamily="2" charset="-127"/>
                <a:ea typeface="Rix서울역 Medium" pitchFamily="2" charset="-127"/>
              </a:rPr>
              <a:t> 관능미</a:t>
            </a:r>
            <a:r>
              <a:rPr lang="en-US" altLang="ko-KR" sz="700" dirty="0">
                <a:latin typeface="Rix서울역 Medium" pitchFamily="2" charset="-127"/>
                <a:ea typeface="Rix서울역 Medium" pitchFamily="2" charset="-127"/>
              </a:rPr>
              <a:t>.</a:t>
            </a:r>
            <a:endParaRPr lang="ko-KR" altLang="en-US" sz="700" dirty="0">
              <a:latin typeface="Rix서울역 Medium" pitchFamily="2" charset="-127"/>
              <a:ea typeface="Rix서울역 Medium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25902" y="4395032"/>
            <a:ext cx="4572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 smtClean="0">
                <a:latin typeface="Rix서울역 Medium" pitchFamily="2" charset="-127"/>
                <a:ea typeface="Rix서울역 Medium" pitchFamily="2" charset="-127"/>
              </a:rPr>
              <a:t>Base _ </a:t>
            </a:r>
            <a:r>
              <a:rPr lang="ko-KR" altLang="en-US" sz="1000" dirty="0" err="1" smtClean="0">
                <a:latin typeface="Rix서울역 Medium" pitchFamily="2" charset="-127"/>
                <a:ea typeface="Rix서울역 Medium" pitchFamily="2" charset="-127"/>
              </a:rPr>
              <a:t>머스크</a:t>
            </a:r>
            <a:endParaRPr lang="ko-KR" altLang="en-US" sz="1000" dirty="0">
              <a:latin typeface="Rix서울역 Medium" pitchFamily="2" charset="-127"/>
              <a:ea typeface="Rix서울역 Medium" pitchFamily="2" charset="-127"/>
            </a:endParaRPr>
          </a:p>
          <a:p>
            <a:r>
              <a:rPr lang="ko-KR" altLang="en-US" sz="700" dirty="0">
                <a:latin typeface="Rix서울역 Medium" pitchFamily="2" charset="-127"/>
                <a:ea typeface="Rix서울역 Medium" pitchFamily="2" charset="-127"/>
              </a:rPr>
              <a:t>탄탄하게 향취를 받쳐주는 </a:t>
            </a:r>
            <a:r>
              <a:rPr lang="ko-KR" altLang="en-US" sz="700" dirty="0" err="1">
                <a:latin typeface="Rix서울역 Medium" pitchFamily="2" charset="-127"/>
                <a:ea typeface="Rix서울역 Medium" pitchFamily="2" charset="-127"/>
              </a:rPr>
              <a:t>머스크</a:t>
            </a:r>
            <a:r>
              <a:rPr lang="en-US" altLang="ko-KR" sz="700" dirty="0">
                <a:latin typeface="Rix서울역 Medium" pitchFamily="2" charset="-127"/>
                <a:ea typeface="Rix서울역 Medium" pitchFamily="2" charset="-127"/>
              </a:rPr>
              <a:t>.</a:t>
            </a:r>
          </a:p>
        </p:txBody>
      </p:sp>
      <p:grpSp>
        <p:nvGrpSpPr>
          <p:cNvPr id="65" name="그룹 64"/>
          <p:cNvGrpSpPr/>
          <p:nvPr/>
        </p:nvGrpSpPr>
        <p:grpSpPr>
          <a:xfrm>
            <a:off x="7755656" y="120917"/>
            <a:ext cx="1242195" cy="501773"/>
            <a:chOff x="6756345" y="37874"/>
            <a:chExt cx="1653360" cy="667859"/>
          </a:xfrm>
        </p:grpSpPr>
        <p:pic>
          <p:nvPicPr>
            <p:cNvPr id="63" name="Picture 2" descr="오버워치 로고.png에 대한 이미지 검색결과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345" y="37874"/>
              <a:ext cx="667859" cy="66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그룹 60"/>
            <p:cNvGrpSpPr/>
            <p:nvPr/>
          </p:nvGrpSpPr>
          <p:grpSpPr>
            <a:xfrm>
              <a:off x="7546447" y="231817"/>
              <a:ext cx="143670" cy="279973"/>
              <a:chOff x="3264302" y="-736426"/>
              <a:chExt cx="307970" cy="307970"/>
            </a:xfrm>
          </p:grpSpPr>
          <p:cxnSp>
            <p:nvCxnSpPr>
              <p:cNvPr id="60" name="직선 연결선 59"/>
              <p:cNvCxnSpPr/>
              <p:nvPr/>
            </p:nvCxnSpPr>
            <p:spPr>
              <a:xfrm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/>
              <p:cNvCxnSpPr/>
              <p:nvPr/>
            </p:nvCxnSpPr>
            <p:spPr>
              <a:xfrm flipH="1">
                <a:off x="3264302" y="-736426"/>
                <a:ext cx="307970" cy="3079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5398"/>
              <a:ext cx="597345" cy="59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" name="직사각형 71"/>
          <p:cNvSpPr/>
          <p:nvPr/>
        </p:nvSpPr>
        <p:spPr>
          <a:xfrm>
            <a:off x="4572000" y="49588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Copyright ⓒ 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2018. MAKYE ATELIER PARFUM.</a:t>
            </a:r>
            <a:r>
              <a:rPr lang="en-US" altLang="ko-KR" sz="600" dirty="0">
                <a:solidFill>
                  <a:schemeClr val="bg1">
                    <a:lumMod val="65000"/>
                  </a:schemeClr>
                </a:solidFill>
              </a:rPr>
              <a:t> All rights </a:t>
            </a:r>
            <a:r>
              <a:rPr lang="en-US" altLang="ko-KR" sz="600" dirty="0" smtClean="0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en-US" altLang="ko-KR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469</Words>
  <Application>Microsoft Office PowerPoint</Application>
  <PresentationFormat>화면 슬라이드 쇼(16:9)</PresentationFormat>
  <Paragraphs>99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Home</cp:lastModifiedBy>
  <cp:revision>30</cp:revision>
  <dcterms:created xsi:type="dcterms:W3CDTF">2018-07-01T09:51:47Z</dcterms:created>
  <dcterms:modified xsi:type="dcterms:W3CDTF">2018-07-01T12:22:51Z</dcterms:modified>
</cp:coreProperties>
</file>